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3" r:id="rId3"/>
    <p:sldId id="312" r:id="rId4"/>
    <p:sldId id="266" r:id="rId5"/>
    <p:sldId id="257" r:id="rId6"/>
    <p:sldId id="311" r:id="rId7"/>
    <p:sldId id="272" r:id="rId8"/>
    <p:sldId id="258" r:id="rId9"/>
    <p:sldId id="275" r:id="rId10"/>
    <p:sldId id="279" r:id="rId11"/>
    <p:sldId id="260" r:id="rId12"/>
    <p:sldId id="281" r:id="rId13"/>
    <p:sldId id="278" r:id="rId14"/>
    <p:sldId id="283" r:id="rId15"/>
    <p:sldId id="284" r:id="rId16"/>
    <p:sldId id="285" r:id="rId17"/>
    <p:sldId id="282" r:id="rId18"/>
    <p:sldId id="259" r:id="rId19"/>
    <p:sldId id="286" r:id="rId20"/>
    <p:sldId id="287" r:id="rId21"/>
    <p:sldId id="289" r:id="rId22"/>
    <p:sldId id="298" r:id="rId23"/>
    <p:sldId id="288" r:id="rId24"/>
    <p:sldId id="299" r:id="rId25"/>
    <p:sldId id="300" r:id="rId26"/>
    <p:sldId id="290" r:id="rId27"/>
    <p:sldId id="291" r:id="rId28"/>
    <p:sldId id="292" r:id="rId29"/>
    <p:sldId id="295" r:id="rId30"/>
    <p:sldId id="293" r:id="rId31"/>
    <p:sldId id="294" r:id="rId32"/>
    <p:sldId id="296" r:id="rId33"/>
    <p:sldId id="262" r:id="rId34"/>
    <p:sldId id="314" r:id="rId35"/>
    <p:sldId id="309" r:id="rId36"/>
    <p:sldId id="297" r:id="rId37"/>
    <p:sldId id="263" r:id="rId38"/>
    <p:sldId id="302" r:id="rId39"/>
    <p:sldId id="304" r:id="rId40"/>
    <p:sldId id="305" r:id="rId41"/>
    <p:sldId id="310" r:id="rId42"/>
    <p:sldId id="301" r:id="rId43"/>
    <p:sldId id="307" r:id="rId44"/>
    <p:sldId id="274" r:id="rId45"/>
    <p:sldId id="276" r:id="rId46"/>
    <p:sldId id="271" r:id="rId47"/>
    <p:sldId id="303" r:id="rId48"/>
    <p:sldId id="308" r:id="rId49"/>
    <p:sldId id="313" r:id="rId50"/>
    <p:sldId id="264" r:id="rId51"/>
    <p:sldId id="26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632" autoAdjust="0"/>
  </p:normalViewPr>
  <p:slideViewPr>
    <p:cSldViewPr snapToGrid="0" snapToObjects="1">
      <p:cViewPr varScale="1">
        <p:scale>
          <a:sx n="94" d="100"/>
          <a:sy n="94" d="100"/>
        </p:scale>
        <p:origin x="-15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1DCBF-7627-7A47-87BC-F3A2A40E1FB7}" type="datetimeFigureOut">
              <a:rPr lang="en-US" smtClean="0"/>
              <a:t>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A7985-FC5A-CF49-B5BE-E2B73D15A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19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A7985-FC5A-CF49-B5BE-E2B73D15A8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41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A7985-FC5A-CF49-B5BE-E2B73D15A8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4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Do some local work, save it, then pull. (Don’t commit yet). -&gt; Error</a:t>
            </a:r>
            <a:r>
              <a:rPr lang="en-US" baseline="0" dirty="0" smtClean="0"/>
              <a:t> message, not allowed to pull.</a:t>
            </a:r>
          </a:p>
          <a:p>
            <a:r>
              <a:rPr lang="en-US" dirty="0" smtClean="0"/>
              <a:t>2. Commit</a:t>
            </a:r>
            <a:r>
              <a:rPr lang="en-US" baseline="0" dirty="0" smtClean="0"/>
              <a:t> local changes, then pull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A7985-FC5A-CF49-B5BE-E2B73D15A8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1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Do some local work, save it, then pull. (Don’t commit yet). -&gt; Error</a:t>
            </a:r>
            <a:r>
              <a:rPr lang="en-US" baseline="0" dirty="0" smtClean="0"/>
              <a:t> message, not allowed to pull.</a:t>
            </a:r>
          </a:p>
          <a:p>
            <a:r>
              <a:rPr lang="en-US" dirty="0" smtClean="0"/>
              <a:t>2. Commit</a:t>
            </a:r>
            <a:r>
              <a:rPr lang="en-US" baseline="0" dirty="0" smtClean="0"/>
              <a:t> local changes, then pull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A7985-FC5A-CF49-B5BE-E2B73D15A87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16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the code -&gt; Pull -&gt; Error message telling you to do a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add </a:t>
            </a:r>
            <a:r>
              <a:rPr lang="en-US" baseline="0" dirty="0" err="1" smtClean="0"/>
              <a:t>file.R</a:t>
            </a:r>
            <a:endParaRPr lang="en-US" baseline="0" dirty="0" smtClean="0"/>
          </a:p>
          <a:p>
            <a:r>
              <a:rPr lang="en-US" baseline="0" dirty="0" smtClean="0"/>
              <a:t>In the terminal: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add </a:t>
            </a:r>
            <a:r>
              <a:rPr lang="en-US" baseline="0" dirty="0" err="1" smtClean="0"/>
              <a:t>anRScript.R</a:t>
            </a:r>
            <a:r>
              <a:rPr lang="en-US" baseline="0" dirty="0" smtClean="0"/>
              <a:t>, then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commit -&gt; see message pop-up -&gt;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commit –m “fixing merge conflict”, then </a:t>
            </a:r>
            <a:r>
              <a:rPr lang="en-US" dirty="0" err="1" smtClean="0"/>
              <a:t>git</a:t>
            </a:r>
            <a:r>
              <a:rPr lang="en-US" dirty="0" smtClean="0"/>
              <a:t> push -u origin master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A7985-FC5A-CF49-B5BE-E2B73D15A8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16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add multiple files:</a:t>
            </a:r>
          </a:p>
          <a:p>
            <a:pPr marL="0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err="1" smtClean="0"/>
              <a:t>my_new_file.R</a:t>
            </a:r>
            <a:r>
              <a:rPr lang="en-US" dirty="0" smtClean="0"/>
              <a:t> </a:t>
            </a:r>
            <a:r>
              <a:rPr lang="en-US" dirty="0" err="1" smtClean="0"/>
              <a:t>anotherFile.R</a:t>
            </a:r>
            <a:r>
              <a:rPr lang="en-US" dirty="0" smtClean="0"/>
              <a:t> </a:t>
            </a:r>
            <a:r>
              <a:rPr lang="en-US" dirty="0" err="1" smtClean="0"/>
              <a:t>aThirdFile.R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A7985-FC5A-CF49-B5BE-E2B73D15A8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7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</a:t>
            </a:r>
            <a:r>
              <a:rPr lang="en-US" baseline="0" dirty="0" smtClean="0"/>
              <a:t> the code -&gt; Pull -&gt; Error message telling you to do a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add </a:t>
            </a:r>
            <a:r>
              <a:rPr lang="en-US" baseline="0" dirty="0" err="1" smtClean="0"/>
              <a:t>file.R</a:t>
            </a:r>
            <a:endParaRPr lang="en-US" baseline="0" dirty="0" smtClean="0"/>
          </a:p>
          <a:p>
            <a:r>
              <a:rPr lang="en-US" baseline="0" dirty="0" smtClean="0"/>
              <a:t>In the terminal: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add </a:t>
            </a:r>
            <a:r>
              <a:rPr lang="en-US" baseline="0" dirty="0" err="1" smtClean="0"/>
              <a:t>anRScript.R</a:t>
            </a:r>
            <a:r>
              <a:rPr lang="en-US" baseline="0" dirty="0" smtClean="0"/>
              <a:t>, then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commit -&gt; see message pop-up -&gt;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commit –m “fixing merge conflict”, then </a:t>
            </a:r>
            <a:r>
              <a:rPr lang="en-US" dirty="0" err="1" smtClean="0"/>
              <a:t>git</a:t>
            </a:r>
            <a:r>
              <a:rPr lang="en-US" dirty="0" smtClean="0"/>
              <a:t> push -u origin master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A7985-FC5A-CF49-B5BE-E2B73D15A8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1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A7985-FC5A-CF49-B5BE-E2B73D15A87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51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a shared repo, you can also use this to ask a collaborator to review your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A7985-FC5A-CF49-B5BE-E2B73D15A87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8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5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9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7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0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5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9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6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1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579B0-4FD0-E341-BAFF-B1A1413BBDBC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503E6-B1C8-BA40-8CDD-A0F4E723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0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appygitwithr.com/repeated-amend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hyperlink" Target="https://github.com/clward/testRepo/blob/c1855bc77e2a401aae7a69074e6f36ae36ae23c2/anRScript.R%23L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appygitwithr.com/reset.html" TargetMode="External"/><Relationship Id="rId4" Type="http://schemas.openxmlformats.org/officeDocument/2006/relationships/hyperlink" Target="https://www.atlassian.com/git/tutorials/undoing-chang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appygitwithr.com/pull-tricky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ckoverflow.com/a/6866485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ourcodingclub.github.io/tutorials/git/" TargetMode="External"/><Relationship Id="rId4" Type="http://schemas.openxmlformats.org/officeDocument/2006/relationships/hyperlink" Target="http://ohi-science.org/data-science-training/github.html%23github" TargetMode="External"/><Relationship Id="rId5" Type="http://schemas.openxmlformats.org/officeDocument/2006/relationships/hyperlink" Target="https://rubygarage.org/blog/most-basic-git-commands-with-examples" TargetMode="External"/><Relationship Id="rId6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appygitwith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ebmail.dfo-mpo.gc.ca/owa/redir.aspx?C=rQuLBZ_lEUiN-EtlXIS5jkp1XFf3wD22xWEPdXwYyvqaAVX-MdvXCA..&amp;URL=https://happygitwithr.com/rstudio-see-git.html" TargetMode="External"/><Relationship Id="rId3" Type="http://schemas.openxmlformats.org/officeDocument/2006/relationships/hyperlink" Target="https://happygitwithr.com/troubleshooting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514" y="2130425"/>
            <a:ext cx="8445912" cy="147002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/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for Version Control and Collaborations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6914" y="4234643"/>
            <a:ext cx="6938931" cy="2128553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 smtClean="0"/>
              <a:t>Colette Ward</a:t>
            </a:r>
          </a:p>
          <a:p>
            <a:r>
              <a:rPr lang="en-US" dirty="0" smtClean="0"/>
              <a:t>NSERC Visiting Fellow</a:t>
            </a:r>
          </a:p>
          <a:p>
            <a:r>
              <a:rPr lang="en-US" dirty="0" smtClean="0"/>
              <a:t>Great Lakes Laboratory for Fisheries &amp; Aquatic Sciences</a:t>
            </a:r>
          </a:p>
          <a:p>
            <a:r>
              <a:rPr lang="en-US" dirty="0" smtClean="0"/>
              <a:t>Fisheries &amp; Oceans </a:t>
            </a:r>
            <a:r>
              <a:rPr lang="en-US" dirty="0" smtClean="0"/>
              <a:t>Canada</a:t>
            </a:r>
          </a:p>
          <a:p>
            <a:endParaRPr lang="en-US" dirty="0"/>
          </a:p>
          <a:p>
            <a:r>
              <a:rPr lang="en-US" dirty="0" smtClean="0"/>
              <a:t>8 April 2020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1358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*</a:t>
            </a:r>
            <a:r>
              <a:rPr lang="en-US" dirty="0" smtClean="0"/>
              <a:t>In </a:t>
            </a:r>
            <a:r>
              <a:rPr lang="en-US" dirty="0" err="1" smtClean="0"/>
              <a:t>RStudio</a:t>
            </a:r>
            <a:r>
              <a:rPr lang="en-US" dirty="0" smtClean="0"/>
              <a:t>, relies on the ‘Projects’ feature</a:t>
            </a:r>
            <a:endParaRPr lang="en-US" dirty="0"/>
          </a:p>
        </p:txBody>
      </p:sp>
      <p:pic>
        <p:nvPicPr>
          <p:cNvPr id="4" name="Picture 3" descr="Screen Shot 2020-04-02 at 2.56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4" y="2542983"/>
            <a:ext cx="8477352" cy="305664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86894" y="3401903"/>
            <a:ext cx="1014705" cy="506117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398533" y="2601694"/>
            <a:ext cx="752389" cy="800209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79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Cloning a </a:t>
            </a:r>
            <a:r>
              <a:rPr lang="en-US" dirty="0" smtClean="0"/>
              <a:t>new repository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GitHub</a:t>
            </a:r>
            <a:r>
              <a:rPr lang="en-US" dirty="0"/>
              <a:t> to your local machine</a:t>
            </a: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73225" y="2291794"/>
            <a:ext cx="8164764" cy="2339705"/>
            <a:chOff x="673225" y="2291794"/>
            <a:chExt cx="8164764" cy="2339705"/>
          </a:xfrm>
        </p:grpSpPr>
        <p:pic>
          <p:nvPicPr>
            <p:cNvPr id="18" name="Picture 17" descr="Screen Shot 2020-04-02 at 3.00.1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5" y="2291794"/>
              <a:ext cx="8164764" cy="2339705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7956290" y="3677285"/>
              <a:ext cx="708687" cy="506117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199620" y="2877076"/>
              <a:ext cx="752389" cy="800209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2217973" y="3677285"/>
            <a:ext cx="708687" cy="506117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461303" y="2877076"/>
            <a:ext cx="752389" cy="800209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12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544957" y="1946313"/>
            <a:ext cx="8303633" cy="3904296"/>
            <a:chOff x="107104" y="1527257"/>
            <a:chExt cx="9287442" cy="4366875"/>
          </a:xfrm>
        </p:grpSpPr>
        <p:pic>
          <p:nvPicPr>
            <p:cNvPr id="3" name="Picture 2" descr="Screen Shot 2020-04-02 at 2.38.14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04" y="1527257"/>
              <a:ext cx="9144000" cy="4366875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7573778" y="3771323"/>
              <a:ext cx="1820768" cy="566082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476513" y="4734596"/>
              <a:ext cx="667487" cy="566082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6931156" y="2876306"/>
              <a:ext cx="841531" cy="895017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053560" y="5155928"/>
              <a:ext cx="1292292" cy="152394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Cloning </a:t>
            </a:r>
            <a:r>
              <a:rPr lang="en-US" dirty="0" smtClean="0"/>
              <a:t>an existing </a:t>
            </a:r>
            <a:r>
              <a:rPr lang="en-US" dirty="0"/>
              <a:t>repository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GitHub</a:t>
            </a:r>
            <a:r>
              <a:rPr lang="en-US" dirty="0"/>
              <a:t> to your local machine</a:t>
            </a:r>
          </a:p>
        </p:txBody>
      </p:sp>
    </p:spTree>
    <p:extLst>
      <p:ext uri="{BB962C8B-B14F-4D97-AF65-F5344CB8AC3E}">
        <p14:creationId xmlns:p14="http://schemas.microsoft.com/office/powerpoint/2010/main" val="198823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94664" y="1666543"/>
            <a:ext cx="7123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</a:t>
            </a:r>
            <a:r>
              <a:rPr lang="en-US" sz="2800" dirty="0" err="1" smtClean="0"/>
              <a:t>RStudio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File -&gt; New Project -&gt; Version Control -&gt; </a:t>
            </a:r>
            <a:r>
              <a:rPr lang="en-US" sz="2800" dirty="0" err="1" smtClean="0"/>
              <a:t>Git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Cloning a repository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GitHub</a:t>
            </a:r>
            <a:r>
              <a:rPr lang="en-US" dirty="0"/>
              <a:t> to your local machine</a:t>
            </a:r>
          </a:p>
        </p:txBody>
      </p:sp>
      <p:pic>
        <p:nvPicPr>
          <p:cNvPr id="2" name="Picture 1" descr="Screen Shot 2020-04-03 at 10.1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83" y="2718330"/>
            <a:ext cx="5331430" cy="37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2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sure these are in </a:t>
            </a:r>
            <a:br>
              <a:rPr lang="en-US" dirty="0" smtClean="0"/>
            </a:br>
            <a:r>
              <a:rPr lang="en-US" dirty="0" smtClean="0"/>
              <a:t>the .</a:t>
            </a:r>
            <a:r>
              <a:rPr lang="en-US" dirty="0" err="1" smtClean="0"/>
              <a:t>gitignore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3" name="Picture 2" descr="Screen Shot 2020-04-03 at 10.16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2324100"/>
            <a:ext cx="7734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86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some changes to your repo</a:t>
            </a:r>
            <a:endParaRPr lang="en-US" dirty="0"/>
          </a:p>
        </p:txBody>
      </p:sp>
      <p:pic>
        <p:nvPicPr>
          <p:cNvPr id="4" name="Picture 3" descr="Screen Shot 2020-04-03 at 11.28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852" y="4861308"/>
            <a:ext cx="1574800" cy="1651000"/>
          </a:xfrm>
          <a:prstGeom prst="rect">
            <a:avLst/>
          </a:prstGeom>
        </p:spPr>
      </p:pic>
      <p:pic>
        <p:nvPicPr>
          <p:cNvPr id="10" name="Picture 9" descr="Screen Shot 2020-04-06 at 9.45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7600"/>
            <a:ext cx="9144000" cy="20732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958938" y="3669049"/>
            <a:ext cx="1031512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141430" y="2730662"/>
            <a:ext cx="596781" cy="506117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686719" y="1710027"/>
            <a:ext cx="552397" cy="960527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66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48735"/>
          </a:xfrm>
        </p:spPr>
        <p:txBody>
          <a:bodyPr>
            <a:normAutofit/>
          </a:bodyPr>
          <a:lstStyle/>
          <a:p>
            <a:r>
              <a:rPr lang="en-US" dirty="0"/>
              <a:t>Pull -&gt; Stage -&gt; Commit -&gt; Push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1</a:t>
            </a:r>
            <a:r>
              <a:rPr lang="en-US" dirty="0" smtClean="0"/>
              <a:t>. Pull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710027"/>
            <a:ext cx="9144000" cy="2750817"/>
            <a:chOff x="0" y="1710027"/>
            <a:chExt cx="9144000" cy="2750817"/>
          </a:xfrm>
        </p:grpSpPr>
        <p:pic>
          <p:nvPicPr>
            <p:cNvPr id="10" name="Picture 9" descr="Screen Shot 2020-04-06 at 9.45.15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87600"/>
              <a:ext cx="9144000" cy="2073244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324932" y="2925407"/>
              <a:ext cx="596781" cy="506117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870221" y="1904772"/>
              <a:ext cx="552397" cy="960527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7141430" y="2730662"/>
              <a:ext cx="596781" cy="506117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6686719" y="1710027"/>
              <a:ext cx="552397" cy="960527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49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48735"/>
          </a:xfrm>
        </p:spPr>
        <p:txBody>
          <a:bodyPr>
            <a:normAutofit/>
          </a:bodyPr>
          <a:lstStyle/>
          <a:p>
            <a:r>
              <a:rPr lang="en-US" dirty="0" smtClean="0"/>
              <a:t>Pull -&gt; Stage -&gt; Commit -&gt; Push</a:t>
            </a:r>
            <a:br>
              <a:rPr lang="en-US" dirty="0" smtClean="0"/>
            </a:br>
            <a:r>
              <a:rPr lang="en-US" dirty="0"/>
              <a:t>2</a:t>
            </a:r>
            <a:r>
              <a:rPr lang="en-US" dirty="0" smtClean="0"/>
              <a:t>. Stage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2358280"/>
            <a:ext cx="9144000" cy="2916478"/>
            <a:chOff x="0" y="2260600"/>
            <a:chExt cx="9144000" cy="2916478"/>
          </a:xfrm>
        </p:grpSpPr>
        <p:pic>
          <p:nvPicPr>
            <p:cNvPr id="3" name="Picture 2" descr="Screen Shot 2020-04-03 at 10.20.0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60600"/>
              <a:ext cx="9144000" cy="2326773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4433219" y="3630467"/>
              <a:ext cx="467459" cy="360462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3821562" y="4147851"/>
              <a:ext cx="611657" cy="1029227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0318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7450" y="5113079"/>
            <a:ext cx="8229600" cy="12813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Commit = version control! A snapshot of the </a:t>
            </a:r>
            <a:r>
              <a:rPr lang="en-US" b="1" i="1" dirty="0" smtClean="0"/>
              <a:t>entire</a:t>
            </a:r>
            <a:r>
              <a:rPr lang="en-US" dirty="0" smtClean="0"/>
              <a:t> repository at time t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48735"/>
          </a:xfrm>
        </p:spPr>
        <p:txBody>
          <a:bodyPr>
            <a:normAutofit/>
          </a:bodyPr>
          <a:lstStyle/>
          <a:p>
            <a:r>
              <a:rPr lang="en-US" dirty="0"/>
              <a:t>Pull -&gt; Stage -&gt; Commit -&gt; Push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3. Commit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2011310"/>
            <a:ext cx="9144000" cy="2673743"/>
            <a:chOff x="0" y="1913630"/>
            <a:chExt cx="9144000" cy="2673743"/>
          </a:xfrm>
        </p:grpSpPr>
        <p:pic>
          <p:nvPicPr>
            <p:cNvPr id="10" name="Picture 9" descr="Screen Shot 2020-04-03 at 10.20.0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60600"/>
              <a:ext cx="9144000" cy="2326773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5029760" y="2966825"/>
              <a:ext cx="961767" cy="506117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526206" y="1913630"/>
              <a:ext cx="552397" cy="960527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942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48735"/>
          </a:xfrm>
        </p:spPr>
        <p:txBody>
          <a:bodyPr>
            <a:normAutofit/>
          </a:bodyPr>
          <a:lstStyle/>
          <a:p>
            <a:r>
              <a:rPr lang="en-US" dirty="0"/>
              <a:t>Pull -&gt; Stage -&gt; Commit -&gt; Push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3. Commit</a:t>
            </a:r>
            <a:endParaRPr lang="en-US" dirty="0"/>
          </a:p>
        </p:txBody>
      </p:sp>
      <p:pic>
        <p:nvPicPr>
          <p:cNvPr id="3" name="Picture 2" descr="Screen Shot 2020-04-03 at 10.30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660"/>
            <a:ext cx="9144000" cy="433266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069164" y="2344337"/>
            <a:ext cx="2345681" cy="830285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090648" y="4480875"/>
            <a:ext cx="961767" cy="506117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1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307" y="1860283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stockRecruit_final.R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stockRecruit_final_A.R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stockRecruit_UseThisOne.R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stockRecruit_finalFinal_SKEdits.R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stockRecruit_finalFinal_MJEdits.R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stockRecruit_finalFinal.R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2182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48735"/>
          </a:xfrm>
        </p:spPr>
        <p:txBody>
          <a:bodyPr>
            <a:normAutofit/>
          </a:bodyPr>
          <a:lstStyle/>
          <a:p>
            <a:r>
              <a:rPr lang="en-US" dirty="0"/>
              <a:t>Pull -&gt; Stage -&gt; Commit -&gt; Push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4</a:t>
            </a:r>
            <a:r>
              <a:rPr lang="en-US" dirty="0" smtClean="0"/>
              <a:t>. Push</a:t>
            </a:r>
            <a:endParaRPr lang="en-US" dirty="0"/>
          </a:p>
        </p:txBody>
      </p:sp>
      <p:pic>
        <p:nvPicPr>
          <p:cNvPr id="3" name="Picture 2" descr="Screen Shot 2020-04-03 at 10.32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3740"/>
            <a:ext cx="9144000" cy="398047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269729" y="2250499"/>
            <a:ext cx="961767" cy="506117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766175" y="1197304"/>
            <a:ext cx="552397" cy="960527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29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62" y="2505019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PULL before you PUSH!!!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61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Good (short) reading on workflow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for code/package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490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hlinkClick r:id="rId2"/>
              </a:rPr>
              <a:t>https://happygitwithr.com/repeated-</a:t>
            </a:r>
            <a:r>
              <a:rPr lang="en-US" sz="2800" dirty="0" smtClean="0">
                <a:hlinkClick r:id="rId2"/>
              </a:rPr>
              <a:t>amend.html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778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44695" y="1206851"/>
            <a:ext cx="5973659" cy="2272588"/>
            <a:chOff x="144696" y="1206851"/>
            <a:chExt cx="5048292" cy="1920546"/>
          </a:xfrm>
        </p:grpSpPr>
        <p:pic>
          <p:nvPicPr>
            <p:cNvPr id="4" name="Picture 3" descr="Screen Shot 2020-04-06 at 1.52.0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96" y="1206851"/>
              <a:ext cx="5048292" cy="192054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5" name="Oval 4"/>
            <p:cNvSpPr/>
            <p:nvPr/>
          </p:nvSpPr>
          <p:spPr>
            <a:xfrm>
              <a:off x="273428" y="2081568"/>
              <a:ext cx="961767" cy="361442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1235196" y="1559276"/>
              <a:ext cx="645855" cy="522292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commit history on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3" name="Picture 2" descr="Screen Shot 2020-04-06 at 1.51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75" y="3113663"/>
            <a:ext cx="6426925" cy="364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7620672" y="4428519"/>
            <a:ext cx="656410" cy="361442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347352" y="3793702"/>
            <a:ext cx="385859" cy="57870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75993" y="2946228"/>
            <a:ext cx="2411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b="1" dirty="0" smtClean="0">
                <a:solidFill>
                  <a:srgbClr val="FF0000"/>
                </a:solidFill>
              </a:rPr>
              <a:t>he SHA. Click to see the diff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197739" y="5517768"/>
            <a:ext cx="387570" cy="361442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508128" y="5685774"/>
            <a:ext cx="593151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7130" y="5111483"/>
            <a:ext cx="266883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See the state of the entire repo at this commit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6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commit history on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3" name="Picture 2" descr="Screen Shot 2020-04-06 at 2.01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585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95101" y="4074869"/>
            <a:ext cx="594806" cy="361442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11331" y="3440052"/>
            <a:ext cx="418122" cy="522292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74972" y="2513207"/>
            <a:ext cx="3038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Click to see who wrote each line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455207" y="4074869"/>
            <a:ext cx="580870" cy="361442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196530" y="4500007"/>
            <a:ext cx="404413" cy="58114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78260" y="5091175"/>
            <a:ext cx="3475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Click to see commit history for this file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8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Hyperlinking to code lines</a:t>
            </a:r>
            <a:endParaRPr lang="en-US" dirty="0"/>
          </a:p>
        </p:txBody>
      </p:sp>
      <p:pic>
        <p:nvPicPr>
          <p:cNvPr id="3" name="Picture 2" descr="Screen Shot 2020-04-06 at 2.10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" y="2400300"/>
            <a:ext cx="9144000" cy="205673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83936" y="2791500"/>
            <a:ext cx="358274" cy="361442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21850" y="2018629"/>
            <a:ext cx="381310" cy="709657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77474" y="4759163"/>
            <a:ext cx="61628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Type “y” to get a hyperlink that includes the SHA </a:t>
            </a:r>
            <a:r>
              <a:rPr lang="en-US" dirty="0"/>
              <a:t>(watch your browser URL to check</a:t>
            </a:r>
            <a:r>
              <a:rPr lang="en-US" dirty="0" smtClean="0"/>
              <a:t>), because line numbers change as your code </a:t>
            </a:r>
            <a:r>
              <a:rPr lang="en-US" dirty="0" err="1" smtClean="0"/>
              <a:t>evolves</a:t>
            </a:r>
            <a:r>
              <a:rPr lang="en-US" dirty="0" err="1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://github.com/clward/testRepo/blob/c1855bc77e2a401aae7a69074e6f36ae36ae23c2/anRScript.R#L1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30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conflicts</a:t>
            </a:r>
            <a:endParaRPr lang="en-US" dirty="0"/>
          </a:p>
        </p:txBody>
      </p:sp>
      <p:pic>
        <p:nvPicPr>
          <p:cNvPr id="4" name="Picture 3" descr="Screen Shot 2020-04-03 at 3.0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67" y="1975754"/>
            <a:ext cx="5968612" cy="28520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416" y="1514088"/>
            <a:ext cx="7749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Do some local work -&gt; Pull -&gt; Merge conflict!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5123" y="5540563"/>
            <a:ext cx="7749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Stage &amp; commit your local changes -&gt; Pull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679292" y="4933217"/>
            <a:ext cx="1" cy="6448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98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conflicts</a:t>
            </a:r>
            <a:endParaRPr lang="en-US" dirty="0"/>
          </a:p>
        </p:txBody>
      </p:sp>
      <p:pic>
        <p:nvPicPr>
          <p:cNvPr id="4" name="Picture 3" descr="Screen Shot 2020-04-03 at 2.0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9" y="1220610"/>
            <a:ext cx="5665929" cy="2703176"/>
          </a:xfrm>
          <a:prstGeom prst="rect">
            <a:avLst/>
          </a:prstGeom>
        </p:spPr>
      </p:pic>
      <p:pic>
        <p:nvPicPr>
          <p:cNvPr id="6" name="Picture 5" descr="Screen Shot 2020-04-03 at 3.0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20" y="2479993"/>
            <a:ext cx="6764480" cy="42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42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conflicts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67533" y="3292353"/>
            <a:ext cx="5676292" cy="932135"/>
            <a:chOff x="1767533" y="3381758"/>
            <a:chExt cx="5676292" cy="932135"/>
          </a:xfrm>
        </p:grpSpPr>
        <p:sp>
          <p:nvSpPr>
            <p:cNvPr id="6" name="TextBox 5"/>
            <p:cNvSpPr txBox="1"/>
            <p:nvPr/>
          </p:nvSpPr>
          <p:spPr>
            <a:xfrm>
              <a:off x="1767533" y="3580414"/>
              <a:ext cx="5676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Delete what you don’t want to keep. Save.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4366114" y="3381758"/>
              <a:ext cx="1" cy="35787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366113" y="3956020"/>
              <a:ext cx="1" cy="35787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Screen Shot 2020-04-03 at 3.08.4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3"/>
          <a:stretch/>
        </p:blipFill>
        <p:spPr>
          <a:xfrm>
            <a:off x="0" y="1238593"/>
            <a:ext cx="9144000" cy="2008558"/>
          </a:xfrm>
          <a:prstGeom prst="rect">
            <a:avLst/>
          </a:prstGeom>
        </p:spPr>
      </p:pic>
      <p:pic>
        <p:nvPicPr>
          <p:cNvPr id="18" name="Picture 17" descr="Screen Shot 2020-04-03 at 8.05.0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3"/>
          <a:stretch/>
        </p:blipFill>
        <p:spPr>
          <a:xfrm>
            <a:off x="0" y="4255050"/>
            <a:ext cx="9144000" cy="15480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4626" y="6199334"/>
            <a:ext cx="4569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Pull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73821" y="5904228"/>
            <a:ext cx="1" cy="3578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03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Merge conflicts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94859" y="4202749"/>
            <a:ext cx="6201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terminal, type:</a:t>
            </a:r>
          </a:p>
          <a:p>
            <a:r>
              <a:rPr lang="en-US" sz="2400" b="1" i="1" dirty="0" err="1" smtClean="0"/>
              <a:t>git</a:t>
            </a:r>
            <a:r>
              <a:rPr lang="en-US" sz="2400" b="1" i="1" dirty="0" smtClean="0"/>
              <a:t> add </a:t>
            </a:r>
            <a:r>
              <a:rPr lang="en-US" sz="2400" b="1" i="1" dirty="0" err="1" smtClean="0"/>
              <a:t>anRScript.R</a:t>
            </a:r>
            <a:r>
              <a:rPr lang="en-US" sz="2400" dirty="0" smtClean="0"/>
              <a:t> (stages your file)</a:t>
            </a:r>
            <a:endParaRPr lang="en-US" sz="2400" b="1" i="1" dirty="0" smtClean="0"/>
          </a:p>
          <a:p>
            <a:r>
              <a:rPr lang="en-US" sz="2400" b="1" i="1" dirty="0" err="1"/>
              <a:t>g</a:t>
            </a:r>
            <a:r>
              <a:rPr lang="en-US" sz="2400" b="1" i="1" dirty="0" err="1" smtClean="0"/>
              <a:t>it</a:t>
            </a:r>
            <a:r>
              <a:rPr lang="en-US" sz="2400" b="1" i="1" dirty="0" smtClean="0"/>
              <a:t> commit</a:t>
            </a:r>
          </a:p>
          <a:p>
            <a:r>
              <a:rPr lang="en-US" sz="2400" b="1" i="1" dirty="0" err="1"/>
              <a:t>g</a:t>
            </a:r>
            <a:r>
              <a:rPr lang="en-US" sz="2400" b="1" i="1" dirty="0" err="1" smtClean="0"/>
              <a:t>it</a:t>
            </a:r>
            <a:r>
              <a:rPr lang="en-US" sz="2400" b="1" i="1" dirty="0" smtClean="0"/>
              <a:t> commit –m “your commit message here”</a:t>
            </a:r>
          </a:p>
          <a:p>
            <a:r>
              <a:rPr lang="en-US" sz="2400" b="1" i="1" dirty="0" err="1" smtClean="0"/>
              <a:t>git</a:t>
            </a:r>
            <a:r>
              <a:rPr lang="en-US" sz="2400" b="1" i="1" dirty="0" smtClean="0"/>
              <a:t> push –u origin master </a:t>
            </a:r>
            <a:endParaRPr lang="en-US" sz="2400" b="1" i="1" dirty="0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2387985" y="1806820"/>
            <a:ext cx="4240405" cy="2121264"/>
            <a:chOff x="4903595" y="1879303"/>
            <a:chExt cx="4240405" cy="2121264"/>
          </a:xfrm>
        </p:grpSpPr>
        <p:pic>
          <p:nvPicPr>
            <p:cNvPr id="9" name="Picture 8" descr="Screen Shot 2020-04-06 at 11.53.26 A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26" b="12783"/>
            <a:stretch/>
          </p:blipFill>
          <p:spPr>
            <a:xfrm>
              <a:off x="4903595" y="1879303"/>
              <a:ext cx="4240405" cy="1850099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7387164" y="3231076"/>
              <a:ext cx="961767" cy="361442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7138349" y="1879303"/>
              <a:ext cx="414970" cy="548662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7419318" y="2500696"/>
              <a:ext cx="480884" cy="361442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6607796" y="3609232"/>
              <a:ext cx="728094" cy="391335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010160" y="1345155"/>
            <a:ext cx="483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Open the terminal: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099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768" y="1123920"/>
            <a:ext cx="8229600" cy="545129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The Fundamentals</a:t>
            </a:r>
          </a:p>
          <a:p>
            <a:pPr marL="514350" indent="-51435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r>
              <a:rPr lang="en-US" dirty="0" smtClean="0"/>
              <a:t>/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</a:p>
          <a:p>
            <a:pPr marL="514350" indent="-514350">
              <a:buAutoNum type="arabicPeriod"/>
            </a:pPr>
            <a:r>
              <a:rPr lang="en-US" dirty="0" smtClean="0"/>
              <a:t>Creating and cloning a new repository to your computer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GitHub</a:t>
            </a:r>
            <a:r>
              <a:rPr lang="en-US" dirty="0" smtClean="0"/>
              <a:t> workflow: </a:t>
            </a:r>
            <a:br>
              <a:rPr lang="en-US" dirty="0" smtClean="0"/>
            </a:br>
            <a:r>
              <a:rPr lang="en-US" dirty="0" smtClean="0"/>
              <a:t>Pull -&gt; Stage -&gt; Commit -&gt; Push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Stuff you hope you never need to use</a:t>
            </a:r>
          </a:p>
          <a:p>
            <a:pPr marL="514350" indent="-514350">
              <a:buAutoNum type="arabicPeriod" startAt="4"/>
            </a:pPr>
            <a:r>
              <a:rPr lang="en-US" dirty="0" smtClean="0"/>
              <a:t>Merge conflicts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The fun stuff</a:t>
            </a:r>
          </a:p>
          <a:p>
            <a:pPr marL="514350" indent="-514350">
              <a:buAutoNum type="arabicPeriod" startAt="5"/>
            </a:pPr>
            <a:r>
              <a:rPr lang="en-US" dirty="0" smtClean="0"/>
              <a:t>Branches</a:t>
            </a:r>
          </a:p>
          <a:p>
            <a:pPr marL="514350" indent="-514350">
              <a:buAutoNum type="arabicPeriod" startAt="5"/>
            </a:pPr>
            <a:r>
              <a:rPr lang="en-US" dirty="0" smtClean="0"/>
              <a:t>Collaboration do’s and don’ts</a:t>
            </a:r>
          </a:p>
          <a:p>
            <a:pPr marL="514350" indent="-514350">
              <a:buAutoNum type="arabicPeriod" startAt="5"/>
            </a:pPr>
            <a:r>
              <a:rPr lang="en-US" dirty="0" err="1" smtClean="0"/>
              <a:t>GitHub</a:t>
            </a:r>
            <a:r>
              <a:rPr lang="en-US" dirty="0" smtClean="0"/>
              <a:t> features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414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conflicts</a:t>
            </a:r>
            <a:endParaRPr lang="en-US" dirty="0"/>
          </a:p>
        </p:txBody>
      </p:sp>
      <p:pic>
        <p:nvPicPr>
          <p:cNvPr id="3" name="Picture 2" descr="Screen Shot 2020-04-03 at 2.12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900"/>
            <a:ext cx="9144000" cy="2087848"/>
          </a:xfrm>
          <a:prstGeom prst="rect">
            <a:avLst/>
          </a:prstGeom>
        </p:spPr>
      </p:pic>
      <p:pic>
        <p:nvPicPr>
          <p:cNvPr id="4" name="Picture 3" descr="Screen Shot 2020-04-03 at 7.24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602" y="1054733"/>
            <a:ext cx="8001000" cy="3771900"/>
          </a:xfrm>
          <a:prstGeom prst="rect">
            <a:avLst/>
          </a:prstGeom>
        </p:spPr>
      </p:pic>
      <p:pic>
        <p:nvPicPr>
          <p:cNvPr id="5" name="Picture 4" descr="Screen Shot 2020-04-03 at 8.21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74900"/>
            <a:ext cx="7239000" cy="4648200"/>
          </a:xfrm>
          <a:prstGeom prst="rect">
            <a:avLst/>
          </a:prstGeom>
        </p:spPr>
      </p:pic>
      <p:pic>
        <p:nvPicPr>
          <p:cNvPr id="6" name="Picture 5" descr="Screen Shot 2020-04-03 at 8.29.4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44" y="274638"/>
            <a:ext cx="72263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4-03 at 8.3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0"/>
            <a:ext cx="9144000" cy="51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81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Merge Conflicts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Pull often</a:t>
            </a:r>
          </a:p>
          <a:p>
            <a:r>
              <a:rPr lang="en-US" dirty="0" smtClean="0"/>
              <a:t>Push often (i.e. don’t work offline for long periods)</a:t>
            </a:r>
            <a:endParaRPr lang="en-US" dirty="0"/>
          </a:p>
          <a:p>
            <a:r>
              <a:rPr lang="en-US" dirty="0" smtClean="0"/>
              <a:t>Communicate </a:t>
            </a:r>
            <a:r>
              <a:rPr lang="en-US" dirty="0"/>
              <a:t>with collaborators to avoid working simultaneously on the same file / code </a:t>
            </a:r>
            <a:r>
              <a:rPr lang="en-US" dirty="0" smtClean="0"/>
              <a:t>lines</a:t>
            </a:r>
          </a:p>
          <a:p>
            <a:pPr marL="0" indent="0">
              <a:buNone/>
            </a:pPr>
            <a:r>
              <a:rPr lang="en-US" dirty="0" smtClean="0"/>
              <a:t>OR</a:t>
            </a:r>
          </a:p>
          <a:p>
            <a:r>
              <a:rPr lang="en-US" dirty="0" smtClean="0"/>
              <a:t>Use temporary branches for new work </a:t>
            </a:r>
            <a:r>
              <a:rPr lang="is-IS" dirty="0" smtClean="0"/>
              <a:t>… not necessary but does simplify things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98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1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U</a:t>
            </a:r>
            <a:r>
              <a:rPr lang="en-US" sz="3600" dirty="0" smtClean="0"/>
              <a:t>sing </a:t>
            </a:r>
            <a:r>
              <a:rPr lang="en-US" sz="3600" dirty="0"/>
              <a:t>the command line </a:t>
            </a:r>
            <a:r>
              <a:rPr lang="en-US" sz="3600" dirty="0" smtClean="0"/>
              <a:t>to </a:t>
            </a:r>
            <a:r>
              <a:rPr lang="en-US" sz="3600" dirty="0"/>
              <a:t>fix </a:t>
            </a:r>
            <a:r>
              <a:rPr lang="en-US" sz="3600" dirty="0" smtClean="0"/>
              <a:t>problems </a:t>
            </a:r>
            <a:r>
              <a:rPr lang="en-US" sz="2000" dirty="0" smtClean="0"/>
              <a:t>(these are examples – there are many strategies for fixing problems)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6563"/>
            <a:ext cx="8229600" cy="564088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https://happygitwithr.com/pull-</a:t>
            </a:r>
            <a:r>
              <a:rPr lang="en-US" dirty="0" smtClean="0">
                <a:hlinkClick r:id="rId2"/>
              </a:rPr>
              <a:t>tricky.html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://happygitwithr.com/</a:t>
            </a:r>
            <a:r>
              <a:rPr lang="en-US" dirty="0" smtClean="0">
                <a:hlinkClick r:id="rId3"/>
              </a:rPr>
              <a:t>reset.html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https://www.atlassian.com/git/tutorials/undoing-</a:t>
            </a:r>
            <a:r>
              <a:rPr lang="en-US" dirty="0" smtClean="0">
                <a:hlinkClick r:id="rId4"/>
              </a:rPr>
              <a:t>changes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HEAD </a:t>
            </a:r>
            <a:r>
              <a:rPr lang="en-US" dirty="0" smtClean="0"/>
              <a:t>refers to states of the repo:</a:t>
            </a:r>
          </a:p>
          <a:p>
            <a:pPr marL="0" indent="0">
              <a:buNone/>
            </a:pPr>
            <a:r>
              <a:rPr lang="en-US" b="1" dirty="0" smtClean="0"/>
              <a:t>HEAD</a:t>
            </a:r>
            <a:r>
              <a:rPr lang="en-US" dirty="0" smtClean="0"/>
              <a:t> (the last commit)</a:t>
            </a:r>
          </a:p>
          <a:p>
            <a:pPr marL="0" indent="0">
              <a:buNone/>
            </a:pPr>
            <a:r>
              <a:rPr lang="en-US" b="1" dirty="0" smtClean="0"/>
              <a:t>HEAD~1 </a:t>
            </a:r>
            <a:r>
              <a:rPr lang="en-US" dirty="0" smtClean="0"/>
              <a:t>(the commit before HEAD)</a:t>
            </a:r>
          </a:p>
          <a:p>
            <a:pPr marL="0" indent="0">
              <a:buNone/>
            </a:pPr>
            <a:r>
              <a:rPr lang="en-US" b="1" dirty="0" smtClean="0"/>
              <a:t>HEAD~2 </a:t>
            </a:r>
            <a:r>
              <a:rPr lang="en-US" dirty="0" smtClean="0"/>
              <a:t>(two commits before HEAD)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i="1" dirty="0" err="1" smtClean="0"/>
              <a:t>git</a:t>
            </a:r>
            <a:r>
              <a:rPr lang="en-US" b="1" i="1" dirty="0" smtClean="0"/>
              <a:t> </a:t>
            </a:r>
            <a:r>
              <a:rPr lang="en-US" b="1" i="1" dirty="0"/>
              <a:t>merge </a:t>
            </a:r>
            <a:r>
              <a:rPr lang="en-US" b="1" i="1" dirty="0" smtClean="0"/>
              <a:t>–abort </a:t>
            </a:r>
            <a:r>
              <a:rPr lang="en-US" dirty="0" smtClean="0"/>
              <a:t>(cancels everything you did during the merge fix)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Overwrite ALL your local files with the latest version of the repo’s master branch, without merging (careful, you will lose all local changes!):</a:t>
            </a:r>
          </a:p>
          <a:p>
            <a:pPr marL="0" indent="0">
              <a:buNone/>
            </a:pPr>
            <a:r>
              <a:rPr lang="en-US" b="1" i="1" dirty="0" err="1"/>
              <a:t>git</a:t>
            </a:r>
            <a:r>
              <a:rPr lang="en-US" b="1" i="1" dirty="0"/>
              <a:t> fetch </a:t>
            </a:r>
            <a:r>
              <a:rPr lang="en-US" b="1" i="1" dirty="0" smtClean="0"/>
              <a:t>–all</a:t>
            </a:r>
            <a:r>
              <a:rPr lang="en-US" b="1" i="1" dirty="0"/>
              <a:t/>
            </a:r>
            <a:br>
              <a:rPr lang="en-US" b="1" i="1" dirty="0"/>
            </a:br>
            <a:r>
              <a:rPr lang="en-US" b="1" i="1" dirty="0" err="1" smtClean="0"/>
              <a:t>git</a:t>
            </a:r>
            <a:r>
              <a:rPr lang="en-US" b="1" i="1" dirty="0" smtClean="0"/>
              <a:t> </a:t>
            </a:r>
            <a:r>
              <a:rPr lang="en-US" b="1" i="1" dirty="0"/>
              <a:t>reset --hard origin/</a:t>
            </a:r>
            <a:r>
              <a:rPr lang="en-US" b="1" i="1" dirty="0" smtClean="0"/>
              <a:t>master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 smtClean="0"/>
              <a:t>Cherry-picking individual files:</a:t>
            </a:r>
          </a:p>
          <a:p>
            <a:pPr marL="0" indent="0">
              <a:buNone/>
            </a:pPr>
            <a:r>
              <a:rPr lang="en-US" b="1" i="1" dirty="0" err="1" smtClean="0"/>
              <a:t>git</a:t>
            </a:r>
            <a:r>
              <a:rPr lang="en-US" b="1" i="1" dirty="0" smtClean="0"/>
              <a:t> </a:t>
            </a:r>
            <a:r>
              <a:rPr lang="en-US" b="1" i="1" dirty="0"/>
              <a:t>checkout --ours </a:t>
            </a:r>
            <a:r>
              <a:rPr lang="en-US" b="1" i="1" dirty="0" err="1" smtClean="0"/>
              <a:t>conflicted_file.txt</a:t>
            </a:r>
            <a:r>
              <a:rPr lang="en-US" i="1" dirty="0" smtClean="0"/>
              <a:t>  </a:t>
            </a:r>
            <a:r>
              <a:rPr lang="en-US" dirty="0" smtClean="0"/>
              <a:t>(</a:t>
            </a:r>
            <a:r>
              <a:rPr lang="en-US" dirty="0"/>
              <a:t>discards the remote file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or</a:t>
            </a:r>
            <a:endParaRPr lang="en-US" dirty="0"/>
          </a:p>
          <a:p>
            <a:pPr marL="0" indent="0">
              <a:buNone/>
            </a:pPr>
            <a:r>
              <a:rPr lang="en-US" b="1" i="1" dirty="0" err="1" smtClean="0"/>
              <a:t>git</a:t>
            </a:r>
            <a:r>
              <a:rPr lang="en-US" b="1" i="1" dirty="0" smtClean="0"/>
              <a:t> </a:t>
            </a:r>
            <a:r>
              <a:rPr lang="en-US" b="1" i="1" dirty="0"/>
              <a:t>checkout --theirs </a:t>
            </a:r>
            <a:r>
              <a:rPr lang="en-US" b="1" i="1" dirty="0" err="1" smtClean="0"/>
              <a:t>conflicted_file.txt</a:t>
            </a:r>
            <a:r>
              <a:rPr lang="en-US" b="1" i="1" dirty="0" smtClean="0"/>
              <a:t> </a:t>
            </a:r>
            <a:r>
              <a:rPr lang="en-US" dirty="0" smtClean="0"/>
              <a:t>(discards your local file)</a:t>
            </a:r>
            <a:endParaRPr lang="en-US" dirty="0"/>
          </a:p>
          <a:p>
            <a:pPr marL="0" indent="0">
              <a:buNone/>
            </a:pPr>
            <a:r>
              <a:rPr lang="en-US" b="1" i="1" dirty="0" err="1" smtClean="0"/>
              <a:t>git</a:t>
            </a:r>
            <a:r>
              <a:rPr lang="en-US" b="1" i="1" dirty="0" smtClean="0"/>
              <a:t> </a:t>
            </a:r>
            <a:r>
              <a:rPr lang="en-US" b="1" i="1" dirty="0"/>
              <a:t>add </a:t>
            </a:r>
            <a:endParaRPr lang="en-US" b="1" dirty="0"/>
          </a:p>
          <a:p>
            <a:pPr marL="0" indent="0">
              <a:buNone/>
            </a:pPr>
            <a:r>
              <a:rPr lang="en-US" b="1" i="1" dirty="0" err="1" smtClean="0"/>
              <a:t>git</a:t>
            </a:r>
            <a:r>
              <a:rPr lang="en-US" b="1" i="1" dirty="0" smtClean="0"/>
              <a:t> commit</a:t>
            </a:r>
          </a:p>
          <a:p>
            <a:pPr marL="0" indent="0">
              <a:buNone/>
            </a:pPr>
            <a:r>
              <a:rPr lang="en-US" b="1" i="1" dirty="0" err="1"/>
              <a:t>git</a:t>
            </a:r>
            <a:r>
              <a:rPr lang="en-US" b="1" i="1" dirty="0"/>
              <a:t> commit –m “your commit message here”</a:t>
            </a:r>
          </a:p>
        </p:txBody>
      </p:sp>
    </p:spTree>
    <p:extLst>
      <p:ext uri="{BB962C8B-B14F-4D97-AF65-F5344CB8AC3E}">
        <p14:creationId xmlns:p14="http://schemas.microsoft.com/office/powerpoint/2010/main" val="307905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err="1" smtClean="0"/>
              <a:t>git</a:t>
            </a:r>
            <a:r>
              <a:rPr lang="en-US" sz="2000" b="1" dirty="0" smtClean="0"/>
              <a:t> </a:t>
            </a:r>
            <a:r>
              <a:rPr lang="en-US" sz="2000" b="1" dirty="0"/>
              <a:t>reset --soft  </a:t>
            </a:r>
            <a:r>
              <a:rPr lang="en-US" sz="2000" dirty="0"/>
              <a:t>(discards a commit but preserves local changes in your files) </a:t>
            </a:r>
          </a:p>
          <a:p>
            <a:pPr marL="0" indent="0">
              <a:buNone/>
            </a:pPr>
            <a:r>
              <a:rPr lang="en-US" sz="2000" b="1" dirty="0" err="1" smtClean="0"/>
              <a:t>git</a:t>
            </a:r>
            <a:r>
              <a:rPr lang="en-US" sz="2000" b="1" dirty="0" smtClean="0"/>
              <a:t> </a:t>
            </a:r>
            <a:r>
              <a:rPr lang="en-US" sz="2000" b="1" dirty="0"/>
              <a:t>reset --hard </a:t>
            </a:r>
            <a:r>
              <a:rPr lang="en-US" sz="2000" dirty="0"/>
              <a:t>(discards a commit AND discards local changes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b="1" dirty="0" err="1"/>
              <a:t>git</a:t>
            </a:r>
            <a:r>
              <a:rPr lang="en-US" sz="2000" b="1" dirty="0"/>
              <a:t> revert</a:t>
            </a:r>
            <a:r>
              <a:rPr lang="en-US" sz="2000" dirty="0"/>
              <a:t> (similar to </a:t>
            </a:r>
            <a:r>
              <a:rPr lang="en-US" sz="2000" dirty="0" err="1"/>
              <a:t>git</a:t>
            </a:r>
            <a:r>
              <a:rPr lang="en-US" sz="2000" dirty="0"/>
              <a:t> reset, but creates a new commit with the changes introduced by reverting the last commit </a:t>
            </a:r>
            <a:r>
              <a:rPr lang="is-IS" sz="2000" dirty="0"/>
              <a:t>… so you need to then commit againto undo the undesired commit</a:t>
            </a:r>
            <a:r>
              <a:rPr lang="en-US" sz="2000" dirty="0"/>
              <a:t>)</a:t>
            </a:r>
            <a:endParaRPr lang="en-US" sz="2000" b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e.g. </a:t>
            </a:r>
            <a:r>
              <a:rPr lang="en-US" sz="2000" b="1" dirty="0" err="1"/>
              <a:t>git</a:t>
            </a:r>
            <a:r>
              <a:rPr lang="en-US" sz="2000" b="1" dirty="0"/>
              <a:t> reset --soft HEAD~1 </a:t>
            </a:r>
            <a:r>
              <a:rPr lang="en-US" sz="2000" dirty="0"/>
              <a:t> (resets HEAD to </a:t>
            </a:r>
            <a:r>
              <a:rPr lang="en-US" sz="2000" dirty="0" smtClean="0"/>
              <a:t>one </a:t>
            </a:r>
            <a:r>
              <a:rPr lang="en-US" sz="2000" dirty="0"/>
              <a:t>commit before in the log history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https://stackoverflow.com/a/</a:t>
            </a:r>
            <a:r>
              <a:rPr lang="en-US" sz="2000" dirty="0" smtClean="0">
                <a:hlinkClick r:id="rId2"/>
              </a:rPr>
              <a:t>6866485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Resetting to a prior state of the repo</a:t>
            </a:r>
            <a:br>
              <a:rPr lang="en-US" dirty="0" smtClean="0"/>
            </a:br>
            <a:r>
              <a:rPr lang="en-US" sz="3600" dirty="0" smtClean="0"/>
              <a:t>(a) when you want to undo a LOCAL commit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38978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Resetting to a prior state of the repo</a:t>
            </a:r>
            <a:br>
              <a:rPr lang="en-US" dirty="0" smtClean="0"/>
            </a:br>
            <a:r>
              <a:rPr lang="en-US" sz="3600" dirty="0" smtClean="0"/>
              <a:t>(b) when you want to reset to a commit already pushed to </a:t>
            </a:r>
            <a:r>
              <a:rPr lang="en-US" sz="3600" dirty="0" err="1" smtClean="0"/>
              <a:t>GitHub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6890"/>
            <a:ext cx="8229600" cy="130493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Find the SHA of the commit you want to reset to: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81729" y="2525974"/>
            <a:ext cx="5330223" cy="2237500"/>
            <a:chOff x="2259875" y="3113663"/>
            <a:chExt cx="6426925" cy="2697870"/>
          </a:xfrm>
        </p:grpSpPr>
        <p:pic>
          <p:nvPicPr>
            <p:cNvPr id="4" name="Picture 3" descr="Screen Shot 2020-04-06 at 1.51.17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043"/>
            <a:stretch/>
          </p:blipFill>
          <p:spPr>
            <a:xfrm>
              <a:off x="2259875" y="3113663"/>
              <a:ext cx="6426925" cy="2697870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7620672" y="5132678"/>
              <a:ext cx="656410" cy="361443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474136" y="5050802"/>
            <a:ext cx="8229600" cy="1304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Then follow the steps here: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/a/</a:t>
            </a:r>
            <a:r>
              <a:rPr lang="en-US" dirty="0" smtClean="0"/>
              <a:t>4114122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21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625" y="1860283"/>
            <a:ext cx="8456282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stockRecruit_final.R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stockRecruit_final_A.R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stockRecruit_usingGammaDist.R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stockRecruit_usingGammaDist_flexInputParam.R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7589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4105" y="1807235"/>
            <a:ext cx="8275049" cy="1957090"/>
            <a:chOff x="294105" y="1807235"/>
            <a:chExt cx="8275049" cy="1957090"/>
          </a:xfrm>
        </p:grpSpPr>
        <p:cxnSp>
          <p:nvCxnSpPr>
            <p:cNvPr id="17" name="Straight Arrow Connector 16"/>
            <p:cNvCxnSpPr>
              <a:endCxn id="13" idx="1"/>
            </p:cNvCxnSpPr>
            <p:nvPr/>
          </p:nvCxnSpPr>
          <p:spPr>
            <a:xfrm>
              <a:off x="2941053" y="2406316"/>
              <a:ext cx="665657" cy="101568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 flipV="1">
              <a:off x="655051" y="2406316"/>
              <a:ext cx="7914103" cy="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1844813" y="2192421"/>
              <a:ext cx="401053" cy="40105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732453" y="2211141"/>
              <a:ext cx="401053" cy="40105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4105" y="1807235"/>
              <a:ext cx="1550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</a:t>
              </a:r>
              <a:r>
                <a:rPr lang="en-US" sz="2400" dirty="0" smtClean="0"/>
                <a:t>aster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60904" y="3292864"/>
              <a:ext cx="23715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gammaBranch</a:t>
              </a:r>
              <a:endParaRPr lang="en-US" sz="24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3748504" y="3563799"/>
              <a:ext cx="3657602" cy="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684117" y="2211141"/>
              <a:ext cx="401053" cy="40105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547977" y="3363272"/>
              <a:ext cx="401053" cy="4010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903535" y="3363272"/>
              <a:ext cx="401053" cy="4010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791198" y="3363272"/>
              <a:ext cx="401053" cy="4010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endCxn id="12" idx="3"/>
            </p:cNvCxnSpPr>
            <p:nvPr/>
          </p:nvCxnSpPr>
          <p:spPr>
            <a:xfrm flipV="1">
              <a:off x="7299158" y="2553461"/>
              <a:ext cx="443692" cy="101033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959851" y="2211141"/>
              <a:ext cx="401053" cy="40105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087935" y="3363272"/>
              <a:ext cx="401053" cy="4010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74846" y="4555893"/>
            <a:ext cx="8111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 smtClean="0"/>
              <a:t>Why branch?</a:t>
            </a:r>
          </a:p>
          <a:p>
            <a:pPr fontAlgn="base"/>
            <a:r>
              <a:rPr lang="en-US" sz="2400" dirty="0" smtClean="0"/>
              <a:t>- </a:t>
            </a:r>
            <a:r>
              <a:rPr lang="en-US" sz="2400" dirty="0"/>
              <a:t>K</a:t>
            </a:r>
            <a:r>
              <a:rPr lang="en-US" sz="2400" dirty="0" smtClean="0"/>
              <a:t>eep a clean, hopefully perfect working version of the code</a:t>
            </a:r>
          </a:p>
          <a:p>
            <a:pPr fontAlgn="base"/>
            <a:r>
              <a:rPr lang="en-US" sz="2400" dirty="0" smtClean="0"/>
              <a:t>- Add</a:t>
            </a:r>
            <a:r>
              <a:rPr lang="en-US" sz="2400" dirty="0"/>
              <a:t>/test new features </a:t>
            </a:r>
            <a:r>
              <a:rPr lang="en-US" sz="2400" dirty="0" smtClean="0"/>
              <a:t>without messing up the </a:t>
            </a:r>
            <a:r>
              <a:rPr lang="en-US" sz="2400" dirty="0"/>
              <a:t>master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8400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Branches</a:t>
            </a:r>
            <a:endParaRPr lang="en-US" dirty="0"/>
          </a:p>
        </p:txBody>
      </p:sp>
      <p:pic>
        <p:nvPicPr>
          <p:cNvPr id="3" name="Picture 2" descr="Screen Shot 2020-04-07 at 1.32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16" y="2580440"/>
            <a:ext cx="5549900" cy="18923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114817" y="3301632"/>
            <a:ext cx="961767" cy="361442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748421" y="2152316"/>
            <a:ext cx="508001" cy="100263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00886" y="1608366"/>
            <a:ext cx="3895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</a:t>
            </a:r>
            <a:r>
              <a:rPr lang="en-US" sz="2400" dirty="0" smtClean="0">
                <a:solidFill>
                  <a:srgbClr val="FF0000"/>
                </a:solidFill>
              </a:rPr>
              <a:t>e’re on the master branch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01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a new branch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0313" y="1590841"/>
            <a:ext cx="9003027" cy="4521869"/>
            <a:chOff x="120313" y="1590841"/>
            <a:chExt cx="9003027" cy="4521869"/>
          </a:xfrm>
        </p:grpSpPr>
        <p:pic>
          <p:nvPicPr>
            <p:cNvPr id="5" name="Picture 4" descr="Screen Shot 2020-04-07 at 1.35.4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500" y="1909010"/>
              <a:ext cx="5702300" cy="420370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5593829" y="2593472"/>
              <a:ext cx="462067" cy="481389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5152668" y="1590841"/>
              <a:ext cx="508001" cy="1002631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513702" y="4323344"/>
              <a:ext cx="1285561" cy="342233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572526" y="4697659"/>
              <a:ext cx="986109" cy="342233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4658039" y="4350080"/>
              <a:ext cx="1518174" cy="501315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345479" y="4011355"/>
              <a:ext cx="27778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Choose which branch you are starting from 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564105" y="5267158"/>
              <a:ext cx="1270001" cy="0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0313" y="4990072"/>
              <a:ext cx="20158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Pushes the branch to </a:t>
              </a:r>
              <a:r>
                <a:rPr lang="en-US" sz="2000" dirty="0" err="1" smtClean="0">
                  <a:solidFill>
                    <a:srgbClr val="FF0000"/>
                  </a:solidFill>
                </a:rPr>
                <a:t>GitHub</a:t>
              </a:r>
              <a:r>
                <a:rPr lang="en-US" sz="2000" dirty="0" smtClean="0">
                  <a:solidFill>
                    <a:srgbClr val="FF0000"/>
                  </a:solidFill>
                </a:rPr>
                <a:t> immediately 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: local version control</a:t>
            </a:r>
          </a:p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: a website that stores your versioned files remotely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649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03400" y="1698366"/>
            <a:ext cx="5791196" cy="3163046"/>
            <a:chOff x="1803400" y="1377534"/>
            <a:chExt cx="5791196" cy="3163046"/>
          </a:xfrm>
        </p:grpSpPr>
        <p:pic>
          <p:nvPicPr>
            <p:cNvPr id="3" name="Picture 2" descr="Screen Shot 2020-04-07 at 1.44.30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400" y="2572080"/>
              <a:ext cx="5537200" cy="1968500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5748421" y="3301632"/>
              <a:ext cx="1443790" cy="361442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5748421" y="2152316"/>
              <a:ext cx="508001" cy="1002631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350181" y="1377534"/>
              <a:ext cx="32444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Now we’re working in </a:t>
              </a:r>
              <a:r>
                <a:rPr lang="en-US" sz="2400" dirty="0" err="1" smtClean="0">
                  <a:solidFill>
                    <a:srgbClr val="FF0000"/>
                  </a:solidFill>
                </a:rPr>
                <a:t>myNewBranch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Creating a new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363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Branching: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965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Follow </a:t>
            </a:r>
            <a:r>
              <a:rPr lang="en-US" dirty="0"/>
              <a:t>the usual </a:t>
            </a:r>
            <a:r>
              <a:rPr lang="en-US" dirty="0" smtClean="0"/>
              <a:t>workflow </a:t>
            </a:r>
            <a:r>
              <a:rPr lang="en-US" dirty="0"/>
              <a:t>(Pull -&gt; Stage -&gt; Commit -&gt; Push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Be sure you’re in the new branch!</a:t>
            </a:r>
            <a:br>
              <a:rPr lang="en-US" dirty="0" smtClean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To </a:t>
            </a:r>
            <a:r>
              <a:rPr lang="en-US" dirty="0"/>
              <a:t>merge the branch into the master </a:t>
            </a:r>
            <a:r>
              <a:rPr lang="en-US" dirty="0" smtClean="0"/>
              <a:t>branch:</a:t>
            </a:r>
            <a:br>
              <a:rPr lang="en-US" dirty="0" smtClean="0"/>
            </a:br>
            <a:r>
              <a:rPr lang="en-US" dirty="0" smtClean="0"/>
              <a:t>Commit </a:t>
            </a:r>
            <a:r>
              <a:rPr lang="en-US" dirty="0"/>
              <a:t>to the </a:t>
            </a:r>
            <a:r>
              <a:rPr lang="en-US" dirty="0" smtClean="0"/>
              <a:t>branch using the usual workflow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terminal:</a:t>
            </a:r>
            <a:br>
              <a:rPr lang="en-US" dirty="0" smtClean="0"/>
            </a:br>
            <a:r>
              <a:rPr lang="en-US" b="1" i="1" dirty="0" err="1" smtClean="0"/>
              <a:t>git</a:t>
            </a:r>
            <a:r>
              <a:rPr lang="en-US" b="1" i="1" dirty="0" smtClean="0"/>
              <a:t> </a:t>
            </a:r>
            <a:r>
              <a:rPr lang="en-US" b="1" i="1" dirty="0"/>
              <a:t>checkout master </a:t>
            </a:r>
            <a:r>
              <a:rPr lang="en-US" dirty="0" smtClean="0"/>
              <a:t>(</a:t>
            </a:r>
            <a:r>
              <a:rPr lang="en-US" dirty="0"/>
              <a:t>s</a:t>
            </a:r>
            <a:r>
              <a:rPr lang="en-US" dirty="0" smtClean="0"/>
              <a:t>witches you </a:t>
            </a:r>
            <a:r>
              <a:rPr lang="en-US" dirty="0"/>
              <a:t>to the master </a:t>
            </a:r>
            <a:r>
              <a:rPr lang="en-US" dirty="0" smtClean="0"/>
              <a:t>branch)</a:t>
            </a:r>
            <a:r>
              <a:rPr lang="en-US" dirty="0"/>
              <a:t/>
            </a:r>
            <a:br>
              <a:rPr lang="en-US" dirty="0"/>
            </a:br>
            <a:r>
              <a:rPr lang="en-US" b="1" i="1" dirty="0" err="1" smtClean="0"/>
              <a:t>git</a:t>
            </a:r>
            <a:r>
              <a:rPr lang="en-US" b="1" i="1" dirty="0" smtClean="0"/>
              <a:t> pull</a:t>
            </a:r>
            <a:br>
              <a:rPr lang="en-US" b="1" i="1" dirty="0" smtClean="0"/>
            </a:br>
            <a:r>
              <a:rPr lang="en-US" b="1" i="1" dirty="0" err="1" smtClean="0"/>
              <a:t>git</a:t>
            </a:r>
            <a:r>
              <a:rPr lang="en-US" b="1" i="1" dirty="0" smtClean="0"/>
              <a:t> </a:t>
            </a:r>
            <a:r>
              <a:rPr lang="en-US" b="1" i="1" dirty="0"/>
              <a:t>merge </a:t>
            </a:r>
            <a:r>
              <a:rPr lang="en-US" b="1" i="1" dirty="0" err="1"/>
              <a:t>myNewBranch</a:t>
            </a:r>
            <a:r>
              <a:rPr lang="en-US" b="1" i="1" dirty="0"/>
              <a:t> </a:t>
            </a:r>
            <a:r>
              <a:rPr lang="en-US" dirty="0"/>
              <a:t>(merges the branch onto master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*</a:t>
            </a:r>
            <a:r>
              <a:rPr lang="en-US" dirty="0"/>
              <a:t>Note you’ve only merged these branches locally</a:t>
            </a:r>
            <a:r>
              <a:rPr lang="en-US" dirty="0" smtClean="0"/>
              <a:t>!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Push to origin (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Delete the branch:</a:t>
            </a:r>
            <a:br>
              <a:rPr lang="en-US" dirty="0" smtClean="0"/>
            </a:br>
            <a:r>
              <a:rPr lang="en-US" b="1" i="1" dirty="0" err="1" smtClean="0"/>
              <a:t>git</a:t>
            </a:r>
            <a:r>
              <a:rPr lang="en-US" b="1" i="1" dirty="0" smtClean="0"/>
              <a:t> branch -d</a:t>
            </a:r>
            <a:r>
              <a:rPr lang="en-US" dirty="0" smtClean="0"/>
              <a:t> </a:t>
            </a:r>
            <a:r>
              <a:rPr lang="en-US" b="1" i="1" dirty="0" err="1" smtClean="0"/>
              <a:t>myNewBranch</a:t>
            </a:r>
            <a:endParaRPr lang="en-US" b="1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Merge conflict? See here: 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happygitwithr.com</a:t>
            </a:r>
            <a:r>
              <a:rPr lang="en-US" dirty="0"/>
              <a:t>/</a:t>
            </a:r>
            <a:r>
              <a:rPr lang="en-US" dirty="0" err="1"/>
              <a:t>git-branches.html#dealing-with-</a:t>
            </a:r>
            <a:r>
              <a:rPr lang="en-US" dirty="0" err="1" smtClean="0"/>
              <a:t>conflicts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21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dirty="0"/>
              <a:t>about branching: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happygitwithr.com</a:t>
            </a:r>
            <a:r>
              <a:rPr lang="en-US" dirty="0"/>
              <a:t>/</a:t>
            </a:r>
            <a:r>
              <a:rPr lang="en-US" dirty="0" err="1"/>
              <a:t>git-branches.html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7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293893" y="1041046"/>
            <a:ext cx="4088993" cy="180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Advanced </a:t>
            </a:r>
            <a:r>
              <a:rPr lang="en-US" dirty="0"/>
              <a:t>b</a:t>
            </a:r>
            <a:r>
              <a:rPr lang="en-US" dirty="0" smtClean="0"/>
              <a:t>ranching (e.g. for package development)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 descr="Screen Shot 2020-04-07 at 3.0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63" y="34114"/>
            <a:ext cx="5075652" cy="67274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95890" y="6347923"/>
            <a:ext cx="4448110" cy="30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nvie.com</a:t>
            </a:r>
            <a:r>
              <a:rPr lang="en-US" sz="1400" dirty="0"/>
              <a:t>/posts/a-successful-</a:t>
            </a:r>
            <a:r>
              <a:rPr lang="en-US" sz="1400" dirty="0" err="1"/>
              <a:t>git</a:t>
            </a:r>
            <a:r>
              <a:rPr lang="en-US" sz="1400" dirty="0"/>
              <a:t>-branching-model/</a:t>
            </a:r>
          </a:p>
        </p:txBody>
      </p:sp>
    </p:spTree>
    <p:extLst>
      <p:ext uri="{BB962C8B-B14F-4D97-AF65-F5344CB8AC3E}">
        <p14:creationId xmlns:p14="http://schemas.microsoft.com/office/powerpoint/2010/main" val="84251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GitHub Etiquette for Collaborations (with </a:t>
            </a:r>
            <a:r>
              <a:rPr lang="en-US" dirty="0" smtClean="0"/>
              <a:t>Others </a:t>
            </a:r>
            <a:r>
              <a:rPr lang="en-US" dirty="0" smtClean="0"/>
              <a:t>and </a:t>
            </a:r>
            <a:r>
              <a:rPr lang="en-US" dirty="0" smtClean="0"/>
              <a:t>with Future </a:t>
            </a:r>
            <a:r>
              <a:rPr lang="en-US" dirty="0"/>
              <a:t>Y</a:t>
            </a:r>
            <a:r>
              <a:rPr lang="en-US" dirty="0" smtClean="0"/>
              <a:t>ou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990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 short file paths that make sense to a human</a:t>
            </a:r>
          </a:p>
          <a:p>
            <a:r>
              <a:rPr lang="en-US" dirty="0" smtClean="0"/>
              <a:t>Don’t use special characters or spaces in file names (these can create problems between Mac/PC team members)</a:t>
            </a:r>
          </a:p>
          <a:p>
            <a:r>
              <a:rPr lang="en-US" dirty="0" smtClean="0"/>
              <a:t>Don’t store large raw data files in the repo</a:t>
            </a:r>
          </a:p>
          <a:p>
            <a:r>
              <a:rPr lang="en-US" dirty="0" smtClean="0"/>
              <a:t>Use short but descriptive commit messages</a:t>
            </a:r>
          </a:p>
          <a:p>
            <a:r>
              <a:rPr lang="en-US" dirty="0" smtClean="0"/>
              <a:t>Commit often (locally) so that you have a safe place to fall back on when merge conflicts inevitably arise</a:t>
            </a:r>
          </a:p>
          <a:p>
            <a:r>
              <a:rPr lang="en-US" dirty="0" smtClean="0"/>
              <a:t>Pull before you push! Otherwise risk overwriting a collaborator’s changes</a:t>
            </a:r>
          </a:p>
          <a:p>
            <a:r>
              <a:rPr lang="en-US" dirty="0" smtClean="0"/>
              <a:t>Communicate with collaborators to avoid working simultaneously on the same file / code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76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don’ts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Don’t create a repository inside another repository. </a:t>
            </a:r>
            <a:br>
              <a:rPr lang="en-US" dirty="0" smtClean="0"/>
            </a:br>
            <a:r>
              <a:rPr lang="en-US" dirty="0" smtClean="0"/>
              <a:t>Instead: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 use a </a:t>
            </a:r>
            <a:r>
              <a:rPr lang="en-US" dirty="0" err="1" smtClean="0"/>
              <a:t>submodule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git-scm.com</a:t>
            </a:r>
            <a:r>
              <a:rPr lang="en-US" dirty="0"/>
              <a:t>/book/en/v2/</a:t>
            </a:r>
            <a:r>
              <a:rPr lang="en-US" dirty="0" err="1"/>
              <a:t>Git</a:t>
            </a:r>
            <a:r>
              <a:rPr lang="en-US" dirty="0"/>
              <a:t>-Tools-</a:t>
            </a:r>
            <a:r>
              <a:rPr lang="en-US" dirty="0" err="1" smtClean="0"/>
              <a:t>Submodules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>(ii) provide a path to a file (script, .</a:t>
            </a:r>
            <a:r>
              <a:rPr lang="en-US" dirty="0" err="1" smtClean="0"/>
              <a:t>Rdata</a:t>
            </a:r>
            <a:r>
              <a:rPr lang="en-US" dirty="0" smtClean="0"/>
              <a:t> object) in another repository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These </a:t>
            </a:r>
            <a:r>
              <a:rPr lang="en-US" dirty="0"/>
              <a:t>can create problems with staging/</a:t>
            </a:r>
            <a:r>
              <a:rPr lang="en-US" dirty="0" smtClean="0"/>
              <a:t>committing:</a:t>
            </a:r>
          </a:p>
          <a:p>
            <a:r>
              <a:rPr lang="en-US" dirty="0" smtClean="0"/>
              <a:t>Don’t store a repository / </a:t>
            </a:r>
            <a:r>
              <a:rPr lang="en-US" dirty="0" err="1" smtClean="0"/>
              <a:t>RStudio</a:t>
            </a:r>
            <a:r>
              <a:rPr lang="en-US" dirty="0" smtClean="0"/>
              <a:t> project in a folder </a:t>
            </a:r>
            <a:r>
              <a:rPr lang="en-US" dirty="0"/>
              <a:t>that’s managed by Google Drive, </a:t>
            </a:r>
            <a:r>
              <a:rPr lang="en-US" dirty="0" err="1"/>
              <a:t>DropBox</a:t>
            </a:r>
            <a:r>
              <a:rPr lang="en-US" dirty="0"/>
              <a:t>, Microsoft </a:t>
            </a:r>
            <a:r>
              <a:rPr lang="en-US" dirty="0" err="1"/>
              <a:t>OneDrive</a:t>
            </a:r>
            <a:r>
              <a:rPr lang="en-US" dirty="0"/>
              <a:t>, or a network </a:t>
            </a:r>
            <a:r>
              <a:rPr lang="en-US" dirty="0" smtClean="0"/>
              <a:t>drive. Store them directly on your computer.</a:t>
            </a:r>
          </a:p>
          <a:p>
            <a:r>
              <a:rPr lang="en-US" dirty="0" smtClean="0"/>
              <a:t>Don’t use spaces in directory names</a:t>
            </a:r>
          </a:p>
        </p:txBody>
      </p:sp>
    </p:spTree>
    <p:extLst>
      <p:ext uri="{BB962C8B-B14F-4D97-AF65-F5344CB8AC3E}">
        <p14:creationId xmlns:p14="http://schemas.microsoft.com/office/powerpoint/2010/main" val="4163585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Star, Watch, Fork others’ repositories</a:t>
            </a:r>
          </a:p>
          <a:p>
            <a:r>
              <a:rPr lang="en-US" dirty="0" smtClean="0"/>
              <a:t>You can follow people on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Pull requests</a:t>
            </a:r>
          </a:p>
          <a:p>
            <a:r>
              <a:rPr lang="en-US" dirty="0" smtClean="0"/>
              <a:t>Public </a:t>
            </a:r>
            <a:r>
              <a:rPr lang="en-US" dirty="0" err="1" smtClean="0"/>
              <a:t>vs</a:t>
            </a:r>
            <a:r>
              <a:rPr lang="en-US" dirty="0" smtClean="0"/>
              <a:t> private repos</a:t>
            </a:r>
          </a:p>
          <a:p>
            <a:r>
              <a:rPr lang="en-US" dirty="0"/>
              <a:t>P</a:t>
            </a:r>
            <a:r>
              <a:rPr lang="en-US" dirty="0" smtClean="0"/>
              <a:t>rivate repositories: invisible to the </a:t>
            </a:r>
            <a:r>
              <a:rPr lang="en-US" dirty="0" smtClean="0"/>
              <a:t>world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but </a:t>
            </a:r>
            <a:r>
              <a:rPr lang="en-US" dirty="0"/>
              <a:t>t</a:t>
            </a:r>
            <a:r>
              <a:rPr lang="en-US" dirty="0" smtClean="0"/>
              <a:t>he owner can grant read, write (push), or admin access to others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Teams/Organizations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55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9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Forking </a:t>
            </a:r>
            <a:br>
              <a:rPr lang="en-US" dirty="0" smtClean="0"/>
            </a:br>
            <a:r>
              <a:rPr lang="en-US" sz="2000" dirty="0" smtClean="0"/>
              <a:t>(use this to pull someone else’s repo without modifying it, </a:t>
            </a:r>
            <a:br>
              <a:rPr lang="en-US" sz="2000" dirty="0" smtClean="0"/>
            </a:br>
            <a:r>
              <a:rPr lang="en-US" sz="2000" dirty="0" smtClean="0"/>
              <a:t>perhaps investigate/modify their code for your own purposes, etc.)</a:t>
            </a:r>
            <a:endParaRPr lang="en-US" sz="2000" dirty="0"/>
          </a:p>
        </p:txBody>
      </p:sp>
      <p:pic>
        <p:nvPicPr>
          <p:cNvPr id="4" name="Picture 3" descr="Screen Shot 2020-04-07 at 4.5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2853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233750" y="1869136"/>
            <a:ext cx="1021561" cy="361442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951604" y="2362703"/>
            <a:ext cx="331318" cy="1088732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313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Asks a repo’s owner / admin team for permission to merge your changes (typically a branch).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e.g. </a:t>
            </a:r>
            <a:br>
              <a:rPr lang="en-US" dirty="0" smtClean="0"/>
            </a:br>
            <a:r>
              <a:rPr lang="en-US" dirty="0" smtClean="0"/>
              <a:t>- A repo that you’ve forked</a:t>
            </a:r>
            <a:br>
              <a:rPr lang="en-US" dirty="0" smtClean="0"/>
            </a:br>
            <a:r>
              <a:rPr lang="en-US" dirty="0" smtClean="0"/>
              <a:t>- Some collaborative teams get members to work in branches and use pull requests to merge in new </a:t>
            </a:r>
            <a:r>
              <a:rPr lang="en-US" dirty="0"/>
              <a:t>code. Avoids incompatibilities and merge conflicts gone </a:t>
            </a:r>
            <a:r>
              <a:rPr lang="en-US" dirty="0" smtClean="0"/>
              <a:t>bad bad bad.</a:t>
            </a:r>
          </a:p>
        </p:txBody>
      </p:sp>
    </p:spTree>
    <p:extLst>
      <p:ext uri="{BB962C8B-B14F-4D97-AF65-F5344CB8AC3E}">
        <p14:creationId xmlns:p14="http://schemas.microsoft.com/office/powerpoint/2010/main" val="61611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Pull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8216"/>
            <a:ext cx="8229600" cy="1988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Commit your local changes in your branch.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2. Push your branch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</a:t>
            </a:r>
            <a:endParaRPr lang="en-US" dirty="0"/>
          </a:p>
        </p:txBody>
      </p:sp>
      <p:pic>
        <p:nvPicPr>
          <p:cNvPr id="4" name="Picture 3" descr="Screen Shot 2020-04-07 at 8.36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0" y="2512173"/>
            <a:ext cx="7162573" cy="179064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63079" y="3044079"/>
            <a:ext cx="1198069" cy="364466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110468" y="3069918"/>
            <a:ext cx="996616" cy="338627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20-04-07 at 8.39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84" y="3598738"/>
            <a:ext cx="5448703" cy="304658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959683" y="6069133"/>
            <a:ext cx="1198069" cy="364466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42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28" y="3809574"/>
            <a:ext cx="2973974" cy="2548768"/>
          </a:xfrm>
          <a:prstGeom prst="rect">
            <a:avLst/>
          </a:prstGeom>
        </p:spPr>
      </p:pic>
      <p:pic>
        <p:nvPicPr>
          <p:cNvPr id="6" name="Picture 5" descr="Screen Shot 2020-04-02 at 2.13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72" y="725595"/>
            <a:ext cx="4532015" cy="2074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128" y="4248467"/>
            <a:ext cx="2669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0000"/>
                </a:solidFill>
              </a:rPr>
              <a:t>Local</a:t>
            </a:r>
            <a:endParaRPr lang="en-US" sz="88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262" y="1058340"/>
            <a:ext cx="1509971" cy="1362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95763" y="844160"/>
            <a:ext cx="41761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0000"/>
                </a:solidFill>
              </a:rPr>
              <a:t>Origin</a:t>
            </a:r>
            <a:endParaRPr 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482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GitHub</a:t>
            </a:r>
            <a:r>
              <a:rPr lang="en-US" sz="3600" dirty="0" smtClean="0"/>
              <a:t> Issues:</a:t>
            </a:r>
            <a:br>
              <a:rPr lang="en-US" sz="3600" dirty="0" smtClean="0"/>
            </a:br>
            <a:r>
              <a:rPr lang="en-US" sz="3600" dirty="0" smtClean="0"/>
              <a:t>for bug reporting, project management, 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Screen Shot 2020-04-07 at 5.11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1119"/>
            <a:ext cx="8396898" cy="4219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94292" y="5818912"/>
            <a:ext cx="6336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* Click on an issue to write comments. 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Recall that you can hyperlink to code lines!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628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Awesome </a:t>
            </a:r>
            <a:r>
              <a:rPr lang="en-US" dirty="0"/>
              <a:t>c</a:t>
            </a:r>
            <a:r>
              <a:rPr lang="en-US" dirty="0" smtClean="0"/>
              <a:t>omprehensive overview: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://happygitwithr.com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514350" indent="-514350">
              <a:buFont typeface="Arial"/>
              <a:buAutoNum type="arabicPeriod"/>
            </a:pPr>
            <a:r>
              <a:rPr lang="en-US" dirty="0" smtClean="0"/>
              <a:t>Coles notes overviews: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https://ourcodingclub.github.io/tutorials/git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4"/>
              </a:rPr>
              <a:t>http://ohi-science.org/data-science-training/github.html#github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Doing it all in the terminal </a:t>
            </a:r>
            <a:r>
              <a:rPr lang="en-US" dirty="0"/>
              <a:t>with the command line:</a:t>
            </a:r>
            <a:br>
              <a:rPr lang="en-US" dirty="0"/>
            </a:br>
            <a:r>
              <a:rPr lang="en-US" dirty="0">
                <a:hlinkClick r:id="rId5"/>
              </a:rPr>
              <a:t>https://rubygarage.org/blog/most-basic-git-commands-with-</a:t>
            </a:r>
            <a:r>
              <a:rPr lang="en-US" dirty="0" smtClean="0">
                <a:hlinkClick r:id="rId5"/>
              </a:rPr>
              <a:t>examples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://git-scm.com/</a:t>
            </a:r>
            <a:r>
              <a:rPr lang="en-US" dirty="0" smtClean="0">
                <a:hlinkClick r:id="rId6"/>
              </a:rPr>
              <a:t>docs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6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20-04-02 at 2.13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72" y="725595"/>
            <a:ext cx="4532015" cy="2074213"/>
          </a:xfrm>
          <a:prstGeom prst="rect">
            <a:avLst/>
          </a:prstGeom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258696" y="2139982"/>
            <a:ext cx="2502277" cy="2710842"/>
            <a:chOff x="897128" y="3111216"/>
            <a:chExt cx="2997301" cy="32471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4035" y="3111216"/>
              <a:ext cx="1490394" cy="197076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128" y="3809574"/>
              <a:ext cx="2973974" cy="254876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97128" y="4248467"/>
              <a:ext cx="2669917" cy="1376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solidFill>
                    <a:srgbClr val="FF0000"/>
                  </a:solidFill>
                </a:rPr>
                <a:t>Local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262" y="1058340"/>
            <a:ext cx="1509971" cy="1362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95763" y="844160"/>
            <a:ext cx="41761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FF0000"/>
                </a:solidFill>
              </a:rPr>
              <a:t>Origin</a:t>
            </a:r>
            <a:endParaRPr lang="en-US" sz="8800" b="1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088306" y="3311398"/>
            <a:ext cx="2760615" cy="2802731"/>
            <a:chOff x="5660355" y="3469837"/>
            <a:chExt cx="3334644" cy="33855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6298" y="3469837"/>
              <a:ext cx="1678701" cy="2053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0355" y="4306586"/>
              <a:ext cx="2973974" cy="25487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60355" y="4745479"/>
              <a:ext cx="2669916" cy="122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solidFill>
                    <a:srgbClr val="FF0000"/>
                  </a:solidFill>
                </a:rPr>
                <a:t>Local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32784" y="4155973"/>
            <a:ext cx="2482803" cy="2669231"/>
            <a:chOff x="2915614" y="4142167"/>
            <a:chExt cx="2482803" cy="266923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4348" y="4142167"/>
              <a:ext cx="1296297" cy="129629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5614" y="4683576"/>
              <a:ext cx="2482803" cy="212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915614" y="5049983"/>
              <a:ext cx="2228963" cy="1149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solidFill>
                    <a:srgbClr val="FF0000"/>
                  </a:solidFill>
                </a:rPr>
                <a:t>Local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10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20-04-02 at 2.31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3" y="1513629"/>
            <a:ext cx="6449705" cy="1292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Interface with Git/GitHub </a:t>
            </a:r>
            <a:br>
              <a:rPr lang="en-US" dirty="0" smtClean="0"/>
            </a:br>
            <a:r>
              <a:rPr lang="en-US" dirty="0" smtClean="0"/>
              <a:t>using the Terminal or </a:t>
            </a:r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4" name="Picture 3" descr="Screen Shot 2020-04-07 at 4.28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32" y="2516147"/>
            <a:ext cx="4461023" cy="1677999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835025" y="4655811"/>
            <a:ext cx="4240405" cy="2121264"/>
            <a:chOff x="4903595" y="1879303"/>
            <a:chExt cx="4240405" cy="2121264"/>
          </a:xfrm>
        </p:grpSpPr>
        <p:pic>
          <p:nvPicPr>
            <p:cNvPr id="6" name="Picture 5" descr="Screen Shot 2020-04-06 at 11.53.26 A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26" b="12783"/>
            <a:stretch/>
          </p:blipFill>
          <p:spPr>
            <a:xfrm>
              <a:off x="4903595" y="1879303"/>
              <a:ext cx="4240405" cy="1850099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7387164" y="3231076"/>
              <a:ext cx="961767" cy="361442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7138349" y="1879303"/>
              <a:ext cx="414970" cy="548662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7419318" y="2500696"/>
              <a:ext cx="480884" cy="361442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6607796" y="3609232"/>
              <a:ext cx="728094" cy="391335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57200" y="4194146"/>
            <a:ext cx="483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Or open the terminal from </a:t>
            </a:r>
            <a:r>
              <a:rPr lang="en-US" sz="2400" dirty="0" err="1" smtClean="0"/>
              <a:t>RStudio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12" name="Oval 11"/>
          <p:cNvSpPr/>
          <p:nvPr/>
        </p:nvSpPr>
        <p:spPr>
          <a:xfrm>
            <a:off x="6154664" y="2827497"/>
            <a:ext cx="480884" cy="361442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614724" y="2257175"/>
            <a:ext cx="503735" cy="548662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14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</a:t>
            </a:r>
            <a:br>
              <a:rPr lang="en-US" dirty="0" smtClean="0"/>
            </a:br>
            <a:r>
              <a:rPr lang="en-US" dirty="0" smtClean="0"/>
              <a:t>detecting </a:t>
            </a:r>
            <a:r>
              <a:rPr lang="en-US" dirty="0" err="1" smtClean="0"/>
              <a:t>Git</a:t>
            </a:r>
            <a:r>
              <a:rPr lang="en-US" dirty="0" smtClean="0"/>
              <a:t> from </a:t>
            </a:r>
            <a:r>
              <a:rPr lang="en-US" dirty="0" err="1" smtClean="0"/>
              <a:t>RStudio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696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hlinkClick r:id="rId2"/>
              </a:rPr>
              <a:t>https://happygitwithr.com/rstudio-see-git.html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https://happygitwithr.com/</a:t>
            </a:r>
            <a:r>
              <a:rPr lang="en-US" sz="2800" dirty="0" smtClean="0">
                <a:hlinkClick r:id="rId3"/>
              </a:rPr>
              <a:t>troubleshooting.html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You must be in a project to see the </a:t>
            </a:r>
            <a:r>
              <a:rPr lang="en-US" sz="2800" dirty="0" err="1" smtClean="0"/>
              <a:t>Git</a:t>
            </a:r>
            <a:r>
              <a:rPr lang="en-US" sz="2800" dirty="0" smtClean="0"/>
              <a:t> tab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369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your username and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5665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Git tab -&gt; More -&gt; Shell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b="1" i="1" dirty="0"/>
              <a:t>git config --global user.email your_email@</a:t>
            </a:r>
            <a:r>
              <a:rPr lang="en-US" sz="2000" b="1" i="1" dirty="0" smtClean="0"/>
              <a:t>example.com</a:t>
            </a:r>
          </a:p>
          <a:p>
            <a:pPr marL="0" indent="0" algn="ctr">
              <a:buNone/>
            </a:pPr>
            <a:r>
              <a:rPr lang="en-US" sz="2000" dirty="0" smtClean="0"/>
              <a:t>(must be the email associated with your </a:t>
            </a:r>
            <a:r>
              <a:rPr lang="en-US" sz="2000" dirty="0" err="1" smtClean="0"/>
              <a:t>GitHub</a:t>
            </a:r>
            <a:r>
              <a:rPr lang="en-US" sz="2000" dirty="0" smtClean="0"/>
              <a:t> account)</a:t>
            </a:r>
            <a:br>
              <a:rPr lang="en-US" sz="2000" dirty="0" smtClean="0"/>
            </a:br>
            <a:endParaRPr lang="en-US" sz="2000" dirty="0"/>
          </a:p>
          <a:p>
            <a:pPr marL="0" indent="0" algn="ctr">
              <a:buNone/>
            </a:pPr>
            <a:r>
              <a:rPr lang="en-US" sz="2000" b="1" i="1" dirty="0" smtClean="0"/>
              <a:t>git </a:t>
            </a:r>
            <a:r>
              <a:rPr lang="en-US" sz="2000" b="1" i="1" dirty="0"/>
              <a:t>config --global </a:t>
            </a:r>
            <a:r>
              <a:rPr lang="en-US" sz="2000" b="1" i="1" dirty="0" err="1"/>
              <a:t>user.name</a:t>
            </a:r>
            <a:r>
              <a:rPr lang="en-US" sz="2000" b="1" i="1" dirty="0"/>
              <a:t> </a:t>
            </a:r>
            <a:r>
              <a:rPr lang="en-US" sz="2000" b="1" i="1" dirty="0" smtClean="0"/>
              <a:t>‘Your </a:t>
            </a:r>
            <a:r>
              <a:rPr lang="en-US" sz="2000" b="1" i="1" dirty="0" err="1"/>
              <a:t>GitHub</a:t>
            </a:r>
            <a:r>
              <a:rPr lang="en-US" sz="2000" b="1" i="1" dirty="0"/>
              <a:t> </a:t>
            </a:r>
            <a:r>
              <a:rPr lang="en-US" sz="2000" b="1" i="1" dirty="0" smtClean="0"/>
              <a:t>Username’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dirty="0">
                <a:solidFill>
                  <a:srgbClr val="FF0000"/>
                </a:solidFill>
              </a:rPr>
              <a:t>Y</a:t>
            </a:r>
            <a:r>
              <a:rPr lang="en-US" sz="2000" b="1" dirty="0" smtClean="0">
                <a:solidFill>
                  <a:srgbClr val="FF0000"/>
                </a:solidFill>
              </a:rPr>
              <a:t>ou can set different usernames for each machine you work from </a:t>
            </a:r>
            <a:br>
              <a:rPr lang="en-US" sz="2000" b="1" dirty="0" smtClean="0">
                <a:solidFill>
                  <a:srgbClr val="FF0000"/>
                </a:solidFill>
              </a:rPr>
            </a:br>
            <a:r>
              <a:rPr lang="en-US" sz="2000" b="1" dirty="0" smtClean="0">
                <a:solidFill>
                  <a:srgbClr val="FF0000"/>
                </a:solidFill>
              </a:rPr>
              <a:t>if that’s useful for you)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994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9560</TotalTime>
  <Words>1316</Words>
  <Application>Microsoft Macintosh PowerPoint</Application>
  <PresentationFormat>On-screen Show (4:3)</PresentationFormat>
  <Paragraphs>209</Paragraphs>
  <Slides>51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Git / GitHub  for Version Control and Collaborations</vt:lpstr>
      <vt:lpstr>PowerPoint Presentation</vt:lpstr>
      <vt:lpstr>PowerPoint Presentation</vt:lpstr>
      <vt:lpstr>What is GitHub?</vt:lpstr>
      <vt:lpstr>PowerPoint Presentation</vt:lpstr>
      <vt:lpstr>PowerPoint Presentation</vt:lpstr>
      <vt:lpstr>Interface with Git/GitHub  using the Terminal or RStudio</vt:lpstr>
      <vt:lpstr>Problems  detecting Git from RStudio?</vt:lpstr>
      <vt:lpstr>Configure your username and email</vt:lpstr>
      <vt:lpstr>Creating a New Repository</vt:lpstr>
      <vt:lpstr>Cloning a new repository  from GitHub to your local machine</vt:lpstr>
      <vt:lpstr>Cloning an existing repository  from GitHub to your local machine</vt:lpstr>
      <vt:lpstr>Cloning a repository  from GitHub to your local machine</vt:lpstr>
      <vt:lpstr>Make sure these are in  the .gitignore file</vt:lpstr>
      <vt:lpstr>Make some changes to your repo</vt:lpstr>
      <vt:lpstr>Pull -&gt; Stage -&gt; Commit -&gt; Push 1. Pull</vt:lpstr>
      <vt:lpstr>Pull -&gt; Stage -&gt; Commit -&gt; Push 2. Stage</vt:lpstr>
      <vt:lpstr>Pull -&gt; Stage -&gt; Commit -&gt; Push 3. Commit</vt:lpstr>
      <vt:lpstr>Pull -&gt; Stage -&gt; Commit -&gt; Push 3. Commit</vt:lpstr>
      <vt:lpstr>Pull -&gt; Stage -&gt; Commit -&gt; Push 4. Push</vt:lpstr>
      <vt:lpstr>PULL before you PUSH!!!</vt:lpstr>
      <vt:lpstr>Good (short) reading on workflow  for code/package development</vt:lpstr>
      <vt:lpstr>Look at commit history on GitHub</vt:lpstr>
      <vt:lpstr>Look at commit history on GitHub</vt:lpstr>
      <vt:lpstr>Hyperlinking to code lines</vt:lpstr>
      <vt:lpstr>Merge conflicts</vt:lpstr>
      <vt:lpstr>Merge conflicts</vt:lpstr>
      <vt:lpstr>Merge conflicts</vt:lpstr>
      <vt:lpstr>Merge conflicts</vt:lpstr>
      <vt:lpstr>Merge conflicts</vt:lpstr>
      <vt:lpstr>PowerPoint Presentation</vt:lpstr>
      <vt:lpstr>Avoiding Merge Conflicts</vt:lpstr>
      <vt:lpstr>Using the command line to fix problems (these are examples – there are many strategies for fixing problems)</vt:lpstr>
      <vt:lpstr>Resetting to a prior state of the repo (a) when you want to undo a LOCAL commit</vt:lpstr>
      <vt:lpstr>Resetting to a prior state of the repo (b) when you want to reset to a commit already pushed to GitHub</vt:lpstr>
      <vt:lpstr>PowerPoint Presentation</vt:lpstr>
      <vt:lpstr>Branches</vt:lpstr>
      <vt:lpstr>Branches</vt:lpstr>
      <vt:lpstr>Creating a new branch</vt:lpstr>
      <vt:lpstr>PowerPoint Presentation</vt:lpstr>
      <vt:lpstr>Branching: Workflow</vt:lpstr>
      <vt:lpstr>PowerPoint Presentation</vt:lpstr>
      <vt:lpstr>PowerPoint Presentation</vt:lpstr>
      <vt:lpstr>GitHub Etiquette for Collaborations (with Others and with Future You)</vt:lpstr>
      <vt:lpstr>More don’ts</vt:lpstr>
      <vt:lpstr>Other features</vt:lpstr>
      <vt:lpstr>Forking  (use this to pull someone else’s repo without modifying it,  perhaps investigate/modify their code for your own purposes, etc.)</vt:lpstr>
      <vt:lpstr>Pull requests</vt:lpstr>
      <vt:lpstr>Creating a Pull Request</vt:lpstr>
      <vt:lpstr>GitHub Issues: for bug reporting, project management, …</vt:lpstr>
      <vt:lpstr>Useful resources</vt:lpstr>
    </vt:vector>
  </TitlesOfParts>
  <Company>National Center for Ecological Analysis and Synthesis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Colette Ward</dc:creator>
  <cp:lastModifiedBy>Colette Ward</cp:lastModifiedBy>
  <cp:revision>147</cp:revision>
  <dcterms:created xsi:type="dcterms:W3CDTF">2020-01-20T17:35:49Z</dcterms:created>
  <dcterms:modified xsi:type="dcterms:W3CDTF">2021-01-04T21:22:58Z</dcterms:modified>
</cp:coreProperties>
</file>